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4"/>
  </p:sldMasterIdLst>
  <p:notesMasterIdLst>
    <p:notesMasterId r:id="rId19"/>
  </p:notesMasterIdLst>
  <p:sldIdLst>
    <p:sldId id="256" r:id="rId5"/>
    <p:sldId id="285" r:id="rId6"/>
    <p:sldId id="262" r:id="rId7"/>
    <p:sldId id="263" r:id="rId8"/>
    <p:sldId id="272" r:id="rId9"/>
    <p:sldId id="279" r:id="rId10"/>
    <p:sldId id="281" r:id="rId11"/>
    <p:sldId id="280" r:id="rId12"/>
    <p:sldId id="282" r:id="rId13"/>
    <p:sldId id="274" r:id="rId14"/>
    <p:sldId id="286" r:id="rId15"/>
    <p:sldId id="287" r:id="rId16"/>
    <p:sldId id="283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FF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612"/>
    <p:restoredTop sz="94409"/>
  </p:normalViewPr>
  <p:slideViewPr>
    <p:cSldViewPr snapToGrid="0" snapToObjects="1">
      <p:cViewPr varScale="1">
        <p:scale>
          <a:sx n="76" d="100"/>
          <a:sy n="76" d="100"/>
        </p:scale>
        <p:origin x="120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4DEC2-D373-C144-9989-E48E3CF07E99}" type="datetimeFigureOut">
              <a:rPr lang="en-US" smtClean="0"/>
              <a:t>10/1/2024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FF0F7F-A767-6F44-8124-CE485D4C9F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738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FF0F7F-A767-6F44-8124-CE485D4C9FE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2572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112EAA-BA00-2147-ABD6-74B03946A8D6}" type="datetime1">
              <a:rPr lang="en-GB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B6705F-C3EB-FF4F-87E5-9C46E36743D0}" type="datetime1">
              <a:rPr lang="en-GB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DC1C7-0CCE-9F40-AD83-72FAAD15F1AB}" type="datetime1">
              <a:rPr lang="en-GB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59FA1B-12CC-2041-8555-EC33A6D58207}" type="datetime1">
              <a:rPr lang="en-GB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E377C-CC5F-A249-8F15-9711F1AB9308}" type="datetime1">
              <a:rPr lang="en-GB" smtClean="0"/>
              <a:t>01/10/2024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EB2607-D85E-5542-928B-D3CCCE2355D1}" type="datetime1">
              <a:rPr lang="en-GB" smtClean="0"/>
              <a:t>01/10/2024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AB9C97-0E73-5743-AB91-3CA412E8CD33}" type="datetime1">
              <a:rPr lang="en-GB" smtClean="0"/>
              <a:t>01/10/2024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252E4-20F1-EA48-8DD4-61F9E212110B}" type="datetime1">
              <a:rPr lang="en-GB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153BB-8561-924D-A6E8-6BB383B31666}" type="datetime1">
              <a:rPr lang="en-GB" smtClean="0"/>
              <a:t>01/10/2024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50A56C-63C6-2C4E-A356-F272D297E791}" type="datetime1">
              <a:rPr lang="en-GB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AF4B7-5C40-B147-BA95-9C339BAB8859}" type="datetime1">
              <a:rPr lang="en-GB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7B188-933C-F54B-A7A5-8CEBDC99A23F}" type="datetime1">
              <a:rPr lang="en-GB" smtClean="0"/>
              <a:t>01/10/2024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rshp.scot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C5059-AB0B-AD49-9B4E-EA2F275CAE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988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lZyHCT-hdNs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23A7AD3-B595-9846-9A8C-A2C80AED370A}"/>
              </a:ext>
            </a:extLst>
          </p:cNvPr>
          <p:cNvSpPr/>
          <p:nvPr/>
        </p:nvSpPr>
        <p:spPr>
          <a:xfrm>
            <a:off x="2258291" y="1524000"/>
            <a:ext cx="7619999" cy="1292855"/>
          </a:xfrm>
          <a:prstGeom prst="roundRect">
            <a:avLst/>
          </a:prstGeom>
          <a:solidFill>
            <a:srgbClr val="8DFFC4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839788"/>
            <a:ext cx="9144000" cy="1790290"/>
          </a:xfrm>
        </p:spPr>
        <p:txBody>
          <a:bodyPr/>
          <a:lstStyle/>
          <a:p>
            <a:r>
              <a:rPr lang="en-GB" b="1" dirty="0"/>
              <a:t>Stereotypes &amp; Equity</a:t>
            </a:r>
            <a:endParaRPr lang="en-US" b="1" dirty="0">
              <a:latin typeface="Futura Medium" charset="0"/>
              <a:ea typeface="Futura Medium" charset="0"/>
              <a:cs typeface="Futura Medium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5834" y="3327663"/>
            <a:ext cx="9480331" cy="2841910"/>
          </a:xfrm>
        </p:spPr>
        <p:txBody>
          <a:bodyPr>
            <a:normAutofit/>
          </a:bodyPr>
          <a:lstStyle/>
          <a:p>
            <a:pPr marL="342900" lvl="0" indent="-342900" algn="l">
              <a:buFont typeface="Wingdings" pitchFamily="2" charset="2"/>
              <a:buChar char="ü"/>
            </a:pPr>
            <a:r>
              <a:rPr lang="en-GB" dirty="0"/>
              <a:t>I understand that how I look, how I behave, or my aspirations should not be limited by stereotypes, my sex or expectations of what boys and girls should do.</a:t>
            </a:r>
          </a:p>
          <a:p>
            <a:pPr marL="342900" lvl="0" indent="-342900" algn="l">
              <a:buFont typeface="Wingdings" pitchFamily="2" charset="2"/>
              <a:buChar char="ü"/>
            </a:pPr>
            <a:endParaRPr lang="en-GB" dirty="0"/>
          </a:p>
          <a:p>
            <a:pPr marL="342900" lvl="0" indent="-342900" algn="l">
              <a:buFont typeface="Wingdings" pitchFamily="2" charset="2"/>
              <a:buChar char="ü"/>
            </a:pPr>
            <a:r>
              <a:rPr lang="en-GB" dirty="0"/>
              <a:t>I can give examples of, and can challenge, stereotypes.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9449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EF5C05-0CEF-4D55-A765-459A02D42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9201" y="2016369"/>
            <a:ext cx="4615374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b="1" dirty="0"/>
              <a:t>Activity</a:t>
            </a:r>
            <a:r>
              <a:rPr lang="en-GB" dirty="0"/>
              <a:t>: </a:t>
            </a:r>
          </a:p>
          <a:p>
            <a:pPr marL="0" indent="0">
              <a:buNone/>
            </a:pPr>
            <a:r>
              <a:rPr lang="en-GB" dirty="0"/>
              <a:t>Who should be doing this?</a:t>
            </a:r>
          </a:p>
          <a:p>
            <a:pPr marL="0" indent="0">
              <a:buNone/>
            </a:pPr>
            <a:r>
              <a:rPr lang="en-GB" dirty="0"/>
              <a:t>Should this task be done by a male or a female?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9EDA84CC-3F5D-47E6-89C6-577DEB352A89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234268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738841" y="1389752"/>
            <a:ext cx="4237137" cy="40784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An idea that people might have about a group of other people. </a:t>
            </a:r>
          </a:p>
          <a:p>
            <a:pPr marL="0" indent="0">
              <a:buNone/>
            </a:pPr>
            <a:r>
              <a:rPr lang="en-US" dirty="0"/>
              <a:t>Sometimes, what you might think about a group of people might be true for some of them, </a:t>
            </a:r>
          </a:p>
          <a:p>
            <a:pPr marL="0" indent="0">
              <a:buNone/>
            </a:pPr>
            <a:r>
              <a:rPr lang="en-US" dirty="0"/>
              <a:t>but to say they are </a:t>
            </a:r>
            <a:r>
              <a:rPr lang="en-US" b="1" dirty="0"/>
              <a:t>ALL</a:t>
            </a:r>
            <a:r>
              <a:rPr lang="en-US" dirty="0"/>
              <a:t> something (and especially something bad) then that’s a stereotype. </a:t>
            </a:r>
            <a:endParaRPr lang="en-GB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B9DB294-2072-4E6B-8BB7-287492F3CB5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75978" y="640082"/>
            <a:ext cx="6916329" cy="5577837"/>
          </a:xfrm>
          <a:prstGeom prst="rect">
            <a:avLst/>
          </a:prstGeom>
          <a:effectLst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AD5F12-5159-E675-107E-E1271A8745F5}"/>
              </a:ext>
            </a:extLst>
          </p:cNvPr>
          <p:cNvSpPr txBox="1"/>
          <p:nvPr/>
        </p:nvSpPr>
        <p:spPr>
          <a:xfrm>
            <a:off x="746908" y="710652"/>
            <a:ext cx="60982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800" dirty="0"/>
              <a:t>What is a </a:t>
            </a:r>
            <a:r>
              <a:rPr lang="en-US" sz="2800" b="1" dirty="0"/>
              <a:t>stereotype?</a:t>
            </a:r>
            <a:r>
              <a:rPr lang="en-US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786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7186246" y="1073835"/>
            <a:ext cx="4381145" cy="3416104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b="1" dirty="0">
                <a:ea typeface="+mj-ea"/>
                <a:cs typeface="+mj-cs"/>
              </a:rPr>
              <a:t>Activity</a:t>
            </a:r>
            <a:r>
              <a:rPr lang="en-US" dirty="0">
                <a:ea typeface="+mj-ea"/>
                <a:cs typeface="+mj-cs"/>
              </a:rPr>
              <a:t>: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dirty="0">
                <a:ea typeface="+mj-ea"/>
                <a:cs typeface="+mj-cs"/>
              </a:rPr>
              <a:t>Stereotypes of men 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dirty="0">
                <a:ea typeface="+mj-ea"/>
                <a:cs typeface="+mj-cs"/>
              </a:rPr>
              <a:t>Stereotypes of women</a:t>
            </a:r>
          </a:p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endParaRPr lang="en-US" dirty="0"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3938" y="6356350"/>
            <a:ext cx="6195213" cy="36512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  <a:defRPr/>
            </a:pPr>
            <a:r>
              <a:rPr lang="en-US" kern="1200">
                <a:solidFill>
                  <a:srgbClr val="FFFFFF"/>
                </a:solidFill>
                <a:latin typeface="Calibri" panose="020F0502020204030204"/>
                <a:ea typeface="+mn-ea"/>
                <a:cs typeface="+mn-cs"/>
              </a:rPr>
              <a:t>rshp.scot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1D3FAC8-4B8A-4F64-9E65-D3F1DC3BFB37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41889" y="874858"/>
            <a:ext cx="5461635" cy="55772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48240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1F245886-1EB9-4DE9-BA9E-73F6F8BB705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2165299"/>
            <a:ext cx="5728547" cy="3079194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480646" y="629801"/>
            <a:ext cx="10824543" cy="636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/>
              <a:t>Exploring stereotypes: Nursery Rhyme</a:t>
            </a:r>
            <a:endParaRPr lang="en-US" sz="3200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586879-4139-0B4C-A2BF-DF3C81169703}"/>
              </a:ext>
            </a:extLst>
          </p:cNvPr>
          <p:cNvSpPr txBox="1">
            <a:spLocks/>
          </p:cNvSpPr>
          <p:nvPr/>
        </p:nvSpPr>
        <p:spPr>
          <a:xfrm>
            <a:off x="480646" y="1266021"/>
            <a:ext cx="5509846" cy="48720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b="1" dirty="0"/>
              <a:t>What Are Little Boys/Girls Made of?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What are little boys made of?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Frogs and snails,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And puppy-dogs' tails;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That's what little boys are made of!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br>
              <a:rPr lang="en-GB" dirty="0"/>
            </a:br>
            <a:r>
              <a:rPr lang="en-GB" dirty="0"/>
              <a:t>What are little girls made of?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Sugar and spice,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And all that's nice; </a:t>
            </a:r>
          </a:p>
          <a:p>
            <a:pPr marL="0" indent="0">
              <a:lnSpc>
                <a:spcPct val="100000"/>
              </a:lnSpc>
              <a:spcBef>
                <a:spcPts val="400"/>
              </a:spcBef>
              <a:buNone/>
            </a:pPr>
            <a:r>
              <a:rPr lang="en-GB" dirty="0"/>
              <a:t>That's what little girls are made of. </a:t>
            </a:r>
          </a:p>
        </p:txBody>
      </p:sp>
    </p:spTree>
    <p:extLst>
      <p:ext uri="{BB962C8B-B14F-4D97-AF65-F5344CB8AC3E}">
        <p14:creationId xmlns:p14="http://schemas.microsoft.com/office/powerpoint/2010/main" val="2777235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7338646" y="1771811"/>
            <a:ext cx="3821723" cy="1784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200" b="1" dirty="0"/>
              <a:t>Exploring stereotypes: </a:t>
            </a:r>
            <a:br>
              <a:rPr lang="en-GB" sz="3200" b="1" dirty="0"/>
            </a:br>
            <a:r>
              <a:rPr lang="en-US" b="1" dirty="0"/>
              <a:t>Science and technology subjects are for boys</a:t>
            </a:r>
            <a:endParaRPr lang="en-US" sz="3200" dirty="0"/>
          </a:p>
        </p:txBody>
      </p:sp>
      <p:pic>
        <p:nvPicPr>
          <p:cNvPr id="5" name="Picture 4" descr="A picture containing monitor, computer, table, indoor&#10;&#10;Description automatically generated">
            <a:extLst>
              <a:ext uri="{FF2B5EF4-FFF2-40B4-BE49-F238E27FC236}">
                <a16:creationId xmlns:a16="http://schemas.microsoft.com/office/drawing/2014/main" id="{E80EF167-78C0-4EDF-997E-2ABFCC186A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154" y="1103533"/>
            <a:ext cx="6547690" cy="462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246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7314958" y="319088"/>
            <a:ext cx="3821723" cy="1784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en-GB" b="1" dirty="0"/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586879-4139-0B4C-A2BF-DF3C81169703}"/>
              </a:ext>
            </a:extLst>
          </p:cNvPr>
          <p:cNvSpPr txBox="1">
            <a:spLocks/>
          </p:cNvSpPr>
          <p:nvPr/>
        </p:nvSpPr>
        <p:spPr>
          <a:xfrm>
            <a:off x="4023360" y="1648307"/>
            <a:ext cx="7482447" cy="3877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Truth</a:t>
            </a:r>
            <a:r>
              <a:rPr lang="en-US" dirty="0"/>
              <a:t>: </a:t>
            </a:r>
            <a:r>
              <a:rPr lang="en-GB" dirty="0"/>
              <a:t>Girls and women have been under represented, in these subjects at school, and so this becomes true in University and the workplace. </a:t>
            </a:r>
          </a:p>
          <a:p>
            <a:pPr marL="0" indent="0">
              <a:buNone/>
            </a:pPr>
            <a:r>
              <a:rPr lang="en-GB" dirty="0"/>
              <a:t>But things are changing, and girls are picking these subjects and doing better at school and so becoming students and workers in these areas of work.</a:t>
            </a:r>
          </a:p>
        </p:txBody>
      </p:sp>
      <p:pic>
        <p:nvPicPr>
          <p:cNvPr id="9" name="Picture 8" descr="A picture containing person, indoor, wall, man&#10;&#10;Description automatically generated">
            <a:extLst>
              <a:ext uri="{FF2B5EF4-FFF2-40B4-BE49-F238E27FC236}">
                <a16:creationId xmlns:a16="http://schemas.microsoft.com/office/drawing/2014/main" id="{E73AAEAA-5846-4B27-AF97-78F3C3C96ED3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871" y="1503814"/>
            <a:ext cx="3198129" cy="479906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0F94AD5-D7CB-4289-0FD4-8E124F8E1C97}"/>
              </a:ext>
            </a:extLst>
          </p:cNvPr>
          <p:cNvSpPr txBox="1"/>
          <p:nvPr/>
        </p:nvSpPr>
        <p:spPr>
          <a:xfrm>
            <a:off x="357870" y="625711"/>
            <a:ext cx="89690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600" b="1" dirty="0"/>
              <a:t>Science and technology subjects are for boys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48B58A-EB78-C5F9-1C22-DA0767C1F367}"/>
              </a:ext>
            </a:extLst>
          </p:cNvPr>
          <p:cNvSpPr txBox="1"/>
          <p:nvPr/>
        </p:nvSpPr>
        <p:spPr>
          <a:xfrm>
            <a:off x="9144000" y="66053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b="1" dirty="0">
                <a:solidFill>
                  <a:srgbClr val="FF0000"/>
                </a:solidFill>
              </a:rPr>
              <a:t>FALSE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747188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886810" y="1022987"/>
            <a:ext cx="10418379" cy="17846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3600" b="1" dirty="0"/>
              <a:t>Exploring stereotypes: </a:t>
            </a:r>
          </a:p>
          <a:p>
            <a:pPr marL="0" indent="0">
              <a:buNone/>
            </a:pPr>
            <a:r>
              <a:rPr lang="en-US" sz="3600" b="1" dirty="0"/>
              <a:t>Boys don’t get emotional. Boys don’t cry.</a:t>
            </a:r>
            <a:endParaRPr lang="en-US" sz="3600" dirty="0"/>
          </a:p>
        </p:txBody>
      </p:sp>
      <p:pic>
        <p:nvPicPr>
          <p:cNvPr id="8" name="Picture 7" descr="A young person sitting at a beach&#10;&#10;Description automatically generated">
            <a:extLst>
              <a:ext uri="{FF2B5EF4-FFF2-40B4-BE49-F238E27FC236}">
                <a16:creationId xmlns:a16="http://schemas.microsoft.com/office/drawing/2014/main" id="{98A9269C-6743-47C4-BAB5-6F18BF96BA2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9436" y="2487168"/>
            <a:ext cx="6263640" cy="4215384"/>
          </a:xfrm>
          <a:prstGeom prst="rect">
            <a:avLst/>
          </a:prstGeom>
          <a:effectLst>
            <a:softEdge rad="533400"/>
          </a:effectLst>
        </p:spPr>
      </p:pic>
    </p:spTree>
    <p:extLst>
      <p:ext uri="{BB962C8B-B14F-4D97-AF65-F5344CB8AC3E}">
        <p14:creationId xmlns:p14="http://schemas.microsoft.com/office/powerpoint/2010/main" val="387869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2901FED-4FC9-4ED5-8123-C98BCD1616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555003" y="997327"/>
            <a:ext cx="4992357" cy="1784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br>
              <a:rPr lang="en-GB" sz="3200" b="1" dirty="0"/>
            </a:br>
            <a:r>
              <a:rPr lang="en-US" sz="3200" b="1" dirty="0"/>
              <a:t>Boys don’t get emotional. Boys don’t cry.</a:t>
            </a:r>
          </a:p>
          <a:p>
            <a:pPr marL="0" indent="0">
              <a:buNone/>
            </a:pPr>
            <a:endParaRPr lang="en-US" sz="3200" b="1" dirty="0"/>
          </a:p>
          <a:p>
            <a:pPr marL="0" indent="0">
              <a:buNone/>
            </a:pPr>
            <a:r>
              <a:rPr lang="en-US" sz="3200" b="1" dirty="0">
                <a:solidFill>
                  <a:srgbClr val="FF0000"/>
                </a:solidFill>
              </a:rPr>
              <a:t>FALSE. </a:t>
            </a:r>
            <a:r>
              <a:rPr lang="en-US" sz="3200" b="1" dirty="0"/>
              <a:t>They do, why is it important that boys and men can show their emotions.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endParaRPr lang="en-US" sz="2400" dirty="0"/>
          </a:p>
        </p:txBody>
      </p:sp>
      <p:pic>
        <p:nvPicPr>
          <p:cNvPr id="3" name="Picture 2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F27B9681-1FF8-4920-87FA-90A8843E3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9328" y="1083450"/>
            <a:ext cx="6881745" cy="459012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6FB96DC-4012-29C0-B95E-3C21C5B3E019}"/>
              </a:ext>
            </a:extLst>
          </p:cNvPr>
          <p:cNvSpPr txBox="1"/>
          <p:nvPr/>
        </p:nvSpPr>
        <p:spPr>
          <a:xfrm>
            <a:off x="555003" y="898784"/>
            <a:ext cx="6096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/>
              <a:t>Exploring stereotypes: </a:t>
            </a:r>
            <a:endParaRPr lang="en-GB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E5E8940-5B75-4784-CB7E-D40D769BADB6}"/>
              </a:ext>
            </a:extLst>
          </p:cNvPr>
          <p:cNvSpPr txBox="1"/>
          <p:nvPr/>
        </p:nvSpPr>
        <p:spPr>
          <a:xfrm>
            <a:off x="555003" y="5497551"/>
            <a:ext cx="61366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800" i="1" dirty="0"/>
              <a:t>Man up Means…</a:t>
            </a:r>
            <a:endParaRPr lang="en-US" sz="1800" u="sng" dirty="0">
              <a:hlinkClick r:id="rId4"/>
            </a:endParaRPr>
          </a:p>
          <a:p>
            <a:pPr marL="0" indent="0">
              <a:buNone/>
            </a:pPr>
            <a:r>
              <a:rPr lang="en-US" sz="1800" u="sng" dirty="0">
                <a:hlinkClick r:id="rId4"/>
              </a:rPr>
              <a:t>https://youtu.be/lZyHCT-hdNs</a:t>
            </a:r>
            <a:r>
              <a:rPr lang="en-US" sz="1800" dirty="0"/>
              <a:t> </a:t>
            </a:r>
          </a:p>
          <a:p>
            <a:pPr marL="0" indent="0">
              <a:buNone/>
            </a:pPr>
            <a:r>
              <a:rPr lang="en-US" sz="1800" dirty="0"/>
              <a:t>(duration 47 seconds)</a:t>
            </a:r>
            <a:r>
              <a:rPr lang="en-GB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1869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EA7A611-DD5D-4B2E-989A-4D19DAD60B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80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What is equity?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rshp.scot</a:t>
            </a:r>
          </a:p>
        </p:txBody>
      </p:sp>
    </p:spTree>
    <p:extLst>
      <p:ext uri="{BB962C8B-B14F-4D97-AF65-F5344CB8AC3E}">
        <p14:creationId xmlns:p14="http://schemas.microsoft.com/office/powerpoint/2010/main" val="13831954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445928" y="914707"/>
            <a:ext cx="10418379" cy="734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b="1" dirty="0"/>
              <a:t>What is equity?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F586879-4139-0B4C-A2BF-DF3C81169703}"/>
              </a:ext>
            </a:extLst>
          </p:cNvPr>
          <p:cNvSpPr txBox="1">
            <a:spLocks/>
          </p:cNvSpPr>
          <p:nvPr/>
        </p:nvSpPr>
        <p:spPr>
          <a:xfrm>
            <a:off x="445928" y="1736263"/>
            <a:ext cx="6414866" cy="45333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</a:pPr>
            <a:r>
              <a:rPr lang="en-GB" sz="2400" b="1" dirty="0"/>
              <a:t>Equity is about making sure that every person has the same chances to make the most of their lives and talents.</a:t>
            </a:r>
            <a:r>
              <a:rPr lang="en-GB" sz="2400" dirty="0"/>
              <a:t> </a:t>
            </a:r>
          </a:p>
          <a:p>
            <a:pPr marL="0" lvl="0" indent="0">
              <a:buNone/>
            </a:pPr>
            <a:r>
              <a:rPr lang="en-GB" sz="2400" dirty="0"/>
              <a:t>It is also the belief that no one should have poorer life chances because of the way they were born, where they come from, what they believe, or whether they have a disability.</a:t>
            </a:r>
          </a:p>
          <a:p>
            <a:pPr marL="0" lvl="0" indent="0">
              <a:buNone/>
            </a:pPr>
            <a:r>
              <a:rPr lang="en-GB" sz="2400" dirty="0"/>
              <a:t>Equity recognises that certain groups of people like girls/women, LGBT people, people with disabilities or people from the global majority communities have experienced discrimination. </a:t>
            </a:r>
          </a:p>
        </p:txBody>
      </p:sp>
      <p:pic>
        <p:nvPicPr>
          <p:cNvPr id="3" name="Picture 2" descr="A person posing for the camera&#10;&#10;Description automatically generated">
            <a:extLst>
              <a:ext uri="{FF2B5EF4-FFF2-40B4-BE49-F238E27FC236}">
                <a16:creationId xmlns:a16="http://schemas.microsoft.com/office/drawing/2014/main" id="{0EA7A611-DD5D-4B2E-989A-4D19DAD60B5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2547" y="1920215"/>
            <a:ext cx="585216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06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371379-97C7-710C-080D-86135CC9D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Equality or Equity?</a:t>
            </a:r>
          </a:p>
        </p:txBody>
      </p:sp>
      <p:pic>
        <p:nvPicPr>
          <p:cNvPr id="13" name="Picture 12" descr="A group of kids watching a baseball game&#10;&#10;Description automatically generated">
            <a:extLst>
              <a:ext uri="{FF2B5EF4-FFF2-40B4-BE49-F238E27FC236}">
                <a16:creationId xmlns:a16="http://schemas.microsoft.com/office/drawing/2014/main" id="{D47AFBB1-6015-95A6-2045-8FFE47CDA1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2511" y="1375007"/>
            <a:ext cx="3448304" cy="5117865"/>
          </a:xfrm>
          <a:prstGeom prst="rect">
            <a:avLst/>
          </a:prstGeom>
        </p:spPr>
      </p:pic>
      <p:pic>
        <p:nvPicPr>
          <p:cNvPr id="21" name="Picture 20" descr="A group of kids watching a baseball game&#10;&#10;Description automatically generated">
            <a:extLst>
              <a:ext uri="{FF2B5EF4-FFF2-40B4-BE49-F238E27FC236}">
                <a16:creationId xmlns:a16="http://schemas.microsoft.com/office/drawing/2014/main" id="{BC99BEAE-A0AB-C32B-4D13-261C9B9FF7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1186" y="1375008"/>
            <a:ext cx="3448304" cy="511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694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FA4523-FD2C-474A-B834-5FEC40C06E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993" y="1786607"/>
            <a:ext cx="5127029" cy="37854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Who do I look up to?</a:t>
            </a:r>
          </a:p>
          <a:p>
            <a:pPr marL="0" indent="0">
              <a:buNone/>
            </a:pPr>
            <a:r>
              <a:rPr lang="en-GB" dirty="0"/>
              <a:t>Who inspires me to be the best person I can be? </a:t>
            </a: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D1D3FAC8-4B8A-4F64-9E65-D3F1DC3BFB37}"/>
              </a:ext>
            </a:extLst>
          </p:cNvPr>
          <p:cNvPicPr/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0613" y="640082"/>
            <a:ext cx="5461724" cy="5577837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923993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E55C85D-4DF6-EA4F-88B2-C2DB8B8ABDE0}"/>
              </a:ext>
            </a:extLst>
          </p:cNvPr>
          <p:cNvSpPr txBox="1">
            <a:spLocks/>
          </p:cNvSpPr>
          <p:nvPr/>
        </p:nvSpPr>
        <p:spPr>
          <a:xfrm>
            <a:off x="827153" y="241496"/>
            <a:ext cx="3377183" cy="3681976"/>
          </a:xfrm>
          <a:prstGeom prst="rect">
            <a:avLst/>
          </a:prstGeom>
          <a:noFill/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b="1" dirty="0">
                <a:ea typeface="+mj-ea"/>
                <a:cs typeface="+mj-cs"/>
              </a:rPr>
              <a:t>There are no rules about how to be a girl or a boy - be who you want to be. </a:t>
            </a:r>
            <a:endParaRPr lang="en-US" dirty="0">
              <a:ea typeface="+mj-ea"/>
              <a:cs typeface="+mj-cs"/>
            </a:endParaRPr>
          </a:p>
        </p:txBody>
      </p:sp>
      <p:pic>
        <p:nvPicPr>
          <p:cNvPr id="3" name="Picture 2" descr="A sunset over a body of water&#10;&#10;Description automatically generated">
            <a:extLst>
              <a:ext uri="{FF2B5EF4-FFF2-40B4-BE49-F238E27FC236}">
                <a16:creationId xmlns:a16="http://schemas.microsoft.com/office/drawing/2014/main" id="{5B56E099-3DA3-444E-9D8E-4C3AB08EF5C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4654297" y="10"/>
            <a:ext cx="7537704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914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000BC044831EF44A7D40A7228CB43BB" ma:contentTypeVersion="3" ma:contentTypeDescription="Create a new document." ma:contentTypeScope="" ma:versionID="150e89592969ccedc523444dedd0f3b0">
  <xsd:schema xmlns:xsd="http://www.w3.org/2001/XMLSchema" xmlns:xs="http://www.w3.org/2001/XMLSchema" xmlns:p="http://schemas.microsoft.com/office/2006/metadata/properties" xmlns:ns2="3510759f-cbb1-42b4-9074-c4c86314daf7" targetNamespace="http://schemas.microsoft.com/office/2006/metadata/properties" ma:root="true" ma:fieldsID="8c8e0e667aa475117594caa1063ceaa6" ns2:_="">
    <xsd:import namespace="3510759f-cbb1-42b4-9074-c4c86314daf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10759f-cbb1-42b4-9074-c4c86314daf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3F9BF44-1A18-49AD-A30C-69E2196D0294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AC4A2666-7DCE-4E1F-9699-6A5E26052C2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7F0EB4B-9ACF-4CBA-895F-A20711FCC24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10759f-cbb1-42b4-9074-c4c86314daf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aca86c17-792a-4680-9f66-47d11b7316cb}" enabled="1" method="Standard" siteId="{0aff647e-10de-4eb1-90e9-d05789ef2c0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855</TotalTime>
  <Words>475</Words>
  <Application>Microsoft Office PowerPoint</Application>
  <PresentationFormat>Widescreen</PresentationFormat>
  <Paragraphs>51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Futura Medium</vt:lpstr>
      <vt:lpstr>Wingdings</vt:lpstr>
      <vt:lpstr>Office Theme</vt:lpstr>
      <vt:lpstr>Stereotypes &amp; Equity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Equality or Equity?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3.6.1 Gender: Boys, Girls and Stereotypes </dc:title>
  <dc:creator>Colin Morrison</dc:creator>
  <cp:lastModifiedBy>Alyssa Isaac</cp:lastModifiedBy>
  <cp:revision>17</cp:revision>
  <dcterms:created xsi:type="dcterms:W3CDTF">2019-06-06T11:06:19Z</dcterms:created>
  <dcterms:modified xsi:type="dcterms:W3CDTF">2024-10-01T14:50:27Z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0x0101006000BC044831EF44A7D40A7228CB43BB</vt:lpwstr>
  </property>
  <property fmtid="{D5CDD505-2E9C-101B-9397-08002B2CF9AE}" pid="3" name="Order">
    <vt:r8>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_SourceUrl">
    <vt:lpwstr/>
  </property>
  <property fmtid="{D5CDD505-2E9C-101B-9397-08002B2CF9AE}" pid="9" name="_SharedFileIndex">
    <vt:lpwstr/>
  </property>
  <property fmtid="{D5CDD505-2E9C-101B-9397-08002B2CF9AE}" pid="10" name="ComplianceAssetId">
    <vt:lpwstr/>
  </property>
  <property fmtid="{D5CDD505-2E9C-101B-9397-08002B2CF9AE}" pid="11" name="TemplateUrl">
    <vt:lpwstr/>
  </property>
</Properties>
</file>